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handoutMasterIdLst>
    <p:handoutMasterId r:id="rId17"/>
  </p:handout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0CC4BAD-1041-4355-8CC0-29D7257FC18D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B40BF5F-E843-42B9-AA4C-5C3982468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2" name="Freeform 50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blurRad="63500" dist="46662" dir="2115817" algn="ctr" rotWithShape="0">
              <a:schemeClr val="bg2">
                <a:alpha val="74998"/>
              </a:schemeClr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5DF88A-F446-473B-BF57-33C5DBB34FED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832BFE-FC54-4869-B500-1B4F498737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100" name="Freeform 28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1" name="Freeform 29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2" name="Freeform 30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57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103" name="Freeform 31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4" name="Freeform 32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5" name="Freeform 33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6" name="Freeform 34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7" name="Freeform 35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109" name="Freeform 37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0" name="Freeform 38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1" name="Freeform 39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58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112" name="Freeform 40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3" name="Freeform 41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4" name="Freeform 42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5" name="Freeform 43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6" name="Freeform 44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117" name="Freeform 45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1" name="Freeform 4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Freeform 24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3E36289-C766-45D5-B232-7DC4B400A4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42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46" name="Freeform 22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33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137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128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3" name="Freeform 49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7" name="Freeform 5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0" name="Freeform 56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70" name="Freeform 46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50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51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" name="Group 126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56" name="Freeform 32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9" name="Freeform 45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6" name="Freeform 52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8" name="Freeform 5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9" name="Freeform 5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1" name="Freeform 57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" name="Group 136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52" name="Freeform 2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Freeform 5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41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132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54" name="Freeform 30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9" name="Group 131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55" name="Freeform 31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2" name="Freeform 38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3" name="Freeform 39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4" name="Freeform 40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5" name="Freeform 41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6" name="Freeform 42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7" name="Freeform 43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164" name="Line 140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33" charset="0"/>
          <a:ea typeface="ＭＳ Ｐゴシック" pitchFamily="3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pdesas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Standards Aligned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www.pdesas.org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90600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2895600"/>
          </a:xfrm>
        </p:spPr>
        <p:txBody>
          <a:bodyPr/>
          <a:lstStyle/>
          <a:p>
            <a:r>
              <a:rPr lang="en-US" dirty="0" smtClean="0"/>
              <a:t>Terms related to standards, concepts and competencies </a:t>
            </a:r>
          </a:p>
          <a:p>
            <a:r>
              <a:rPr lang="en-US" dirty="0" smtClean="0"/>
              <a:t>Specific to grade level and content area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5791200"/>
            <a:ext cx="533400" cy="5334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omput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39624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dirty="0" smtClean="0"/>
              <a:t>Exemplars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696200" cy="3657600"/>
          </a:xfrm>
        </p:spPr>
        <p:txBody>
          <a:bodyPr/>
          <a:lstStyle/>
          <a:p>
            <a:r>
              <a:rPr lang="en-US" dirty="0" smtClean="0"/>
              <a:t>Performance tasks that can be used for assessment and instruction</a:t>
            </a:r>
          </a:p>
          <a:p>
            <a:r>
              <a:rPr lang="en-US" dirty="0" smtClean="0"/>
              <a:t>An example of work that meets the criteria for the task</a:t>
            </a:r>
          </a:p>
          <a:p>
            <a:r>
              <a:rPr lang="en-US" dirty="0" smtClean="0"/>
              <a:t>Proved concrete examples of assessing student understanding of Big Ideas, Concepts and Competencies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6172200"/>
            <a:ext cx="533400" cy="4572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219200"/>
          </a:xfrm>
        </p:spPr>
        <p:txBody>
          <a:bodyPr/>
          <a:lstStyle/>
          <a:p>
            <a:r>
              <a:rPr lang="en-US" dirty="0" smtClean="0"/>
              <a:t>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topics aligned with the standards</a:t>
            </a:r>
          </a:p>
          <a:p>
            <a:r>
              <a:rPr lang="en-US" dirty="0" smtClean="0"/>
              <a:t>Correct level of challenge</a:t>
            </a:r>
          </a:p>
          <a:p>
            <a:r>
              <a:rPr lang="en-US" dirty="0" smtClean="0"/>
              <a:t>Focuses teaching to the needs of each student</a:t>
            </a:r>
          </a:p>
          <a:p>
            <a:r>
              <a:rPr lang="en-US" dirty="0" smtClean="0"/>
              <a:t>Implements instructional strategies to increase student achievement</a:t>
            </a:r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6172200"/>
            <a:ext cx="533400" cy="4572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6870700" cy="914400"/>
          </a:xfrm>
        </p:spPr>
        <p:txBody>
          <a:bodyPr/>
          <a:lstStyle/>
          <a:p>
            <a:r>
              <a:rPr lang="en-US" dirty="0" smtClean="0"/>
              <a:t>Materials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Incorporates learning progressions, units, lesson plans and content resources aligned to standards in the Framework by content area</a:t>
            </a:r>
          </a:p>
          <a:p>
            <a:r>
              <a:rPr lang="en-US" dirty="0" smtClean="0"/>
              <a:t>Spans grades K-12( specific courses 9-12)</a:t>
            </a:r>
          </a:p>
          <a:p>
            <a:r>
              <a:rPr lang="en-US" dirty="0" smtClean="0"/>
              <a:t>Courses include:</a:t>
            </a:r>
          </a:p>
          <a:p>
            <a:pPr lvl="2"/>
            <a:r>
              <a:rPr lang="en-US" dirty="0" smtClean="0"/>
              <a:t>Algebra 1, Algebra2, Geometry, Biology, Chemistry, Physics, World History(1450-present), US History (1890-present), Civics and Government, English Composition and Literature</a:t>
            </a:r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6172200"/>
            <a:ext cx="533400" cy="4572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6870700" cy="838200"/>
          </a:xfrm>
        </p:spPr>
        <p:txBody>
          <a:bodyPr/>
          <a:lstStyle/>
          <a:p>
            <a:r>
              <a:rPr lang="en-US" dirty="0" smtClean="0"/>
              <a:t>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 students are provided with the supports they need to meet or exceed grade level standards.</a:t>
            </a:r>
          </a:p>
          <a:p>
            <a:r>
              <a:rPr lang="en-US" dirty="0" smtClean="0"/>
              <a:t>Graduated set of safety nets aligned to specific student needs and standards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6870700" cy="762000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/>
              <a:t>You Go and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www.pdesas.org</a:t>
            </a:r>
            <a:endParaRPr lang="en-US" dirty="0" smtClean="0"/>
          </a:p>
          <a:p>
            <a:r>
              <a:rPr lang="en-US" dirty="0" smtClean="0"/>
              <a:t>Create an account</a:t>
            </a:r>
          </a:p>
          <a:p>
            <a:r>
              <a:rPr lang="en-US" dirty="0" smtClean="0"/>
              <a:t>Log </a:t>
            </a:r>
            <a:r>
              <a:rPr lang="en-US" dirty="0" smtClean="0"/>
              <a:t>into your </a:t>
            </a:r>
            <a:r>
              <a:rPr lang="en-US" dirty="0" smtClean="0"/>
              <a:t>account</a:t>
            </a:r>
          </a:p>
          <a:p>
            <a:r>
              <a:rPr lang="en-US" dirty="0" smtClean="0"/>
              <a:t>“Play with it”</a:t>
            </a:r>
          </a:p>
          <a:p>
            <a:pPr lvl="2"/>
            <a:r>
              <a:rPr lang="en-US" dirty="0" smtClean="0"/>
              <a:t>Search for resources for your lesson plans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leut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648200"/>
            <a:ext cx="1955800" cy="19876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What is SAS?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A collaborative product of research and good practice</a:t>
            </a:r>
          </a:p>
          <a:p>
            <a:r>
              <a:rPr lang="en-US" dirty="0" smtClean="0"/>
              <a:t>Six distinct elements</a:t>
            </a:r>
          </a:p>
          <a:p>
            <a:pPr lvl="2"/>
            <a:r>
              <a:rPr lang="en-US" sz="3200" dirty="0" smtClean="0"/>
              <a:t>Clear Standards</a:t>
            </a:r>
          </a:p>
          <a:p>
            <a:pPr lvl="2"/>
            <a:r>
              <a:rPr lang="en-US" sz="3200" dirty="0" smtClean="0"/>
              <a:t>Fair Assessments</a:t>
            </a:r>
          </a:p>
          <a:p>
            <a:pPr lvl="2"/>
            <a:r>
              <a:rPr lang="en-US" sz="3200" dirty="0" smtClean="0"/>
              <a:t>Curriculum Framework</a:t>
            </a:r>
          </a:p>
          <a:p>
            <a:pPr lvl="2"/>
            <a:r>
              <a:rPr lang="en-US" sz="3200" dirty="0" smtClean="0"/>
              <a:t>Instruction</a:t>
            </a:r>
          </a:p>
          <a:p>
            <a:pPr lvl="2"/>
            <a:r>
              <a:rPr lang="en-US" sz="3200" dirty="0" smtClean="0"/>
              <a:t>Materials &amp; Resources</a:t>
            </a:r>
          </a:p>
          <a:p>
            <a:pPr lvl="2"/>
            <a:r>
              <a:rPr lang="en-US" sz="3200" dirty="0" smtClean="0"/>
              <a:t>Interventions</a:t>
            </a:r>
          </a:p>
          <a:p>
            <a:pPr lvl="1"/>
            <a:endParaRPr lang="en-US" dirty="0" smtClean="0"/>
          </a:p>
        </p:txBody>
      </p:sp>
      <p:sp>
        <p:nvSpPr>
          <p:cNvPr id="13" name="Rounded Rectangle 12">
            <a:hlinkClick r:id="" action="ppaction://hlinkshowjump?jump=nextslide"/>
          </p:cNvPr>
          <p:cNvSpPr/>
          <p:nvPr/>
        </p:nvSpPr>
        <p:spPr>
          <a:xfrm>
            <a:off x="1295400" y="3048000"/>
            <a:ext cx="304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hlinkClick r:id="rId2" action="ppaction://hlinksldjump"/>
          </p:cNvPr>
          <p:cNvSpPr/>
          <p:nvPr/>
        </p:nvSpPr>
        <p:spPr>
          <a:xfrm>
            <a:off x="1295400" y="3581400"/>
            <a:ext cx="304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hlinkClick r:id="rId3" action="ppaction://hlinksldjump"/>
          </p:cNvPr>
          <p:cNvSpPr/>
          <p:nvPr/>
        </p:nvSpPr>
        <p:spPr>
          <a:xfrm>
            <a:off x="1295400" y="4191000"/>
            <a:ext cx="304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hlinkClick r:id="rId4" action="ppaction://hlinksldjump"/>
          </p:cNvPr>
          <p:cNvSpPr/>
          <p:nvPr/>
        </p:nvSpPr>
        <p:spPr>
          <a:xfrm>
            <a:off x="1295400" y="4724400"/>
            <a:ext cx="304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hlinkClick r:id="rId5" action="ppaction://hlinksldjump"/>
          </p:cNvPr>
          <p:cNvSpPr/>
          <p:nvPr/>
        </p:nvSpPr>
        <p:spPr>
          <a:xfrm>
            <a:off x="1295400" y="5334000"/>
            <a:ext cx="304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hlinkClick r:id="rId6" action="ppaction://hlinksldjump"/>
          </p:cNvPr>
          <p:cNvSpPr/>
          <p:nvPr/>
        </p:nvSpPr>
        <p:spPr>
          <a:xfrm>
            <a:off x="1295400" y="5867400"/>
            <a:ext cx="304800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Clear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What students should know and be able to do</a:t>
            </a:r>
          </a:p>
          <a:p>
            <a:r>
              <a:rPr lang="en-US" dirty="0" smtClean="0"/>
              <a:t>What is tested on the PSSA’s</a:t>
            </a:r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5146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8229600" y="6172200"/>
            <a:ext cx="533400" cy="4572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book_belt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4419600"/>
            <a:ext cx="17907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762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Fair Assessments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219200"/>
            <a:ext cx="8305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 before, during , and after instruction to provide feedback for teaching and learning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600" dirty="0" smtClean="0"/>
              <a:t>Four types of assessment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4600" dirty="0" smtClean="0"/>
              <a:t>Summative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4600" dirty="0" smtClean="0"/>
              <a:t>Formative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4600" dirty="0" smtClean="0"/>
              <a:t>Diagnostic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4600" dirty="0" smtClean="0"/>
              <a:t>Benchmark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8229600" y="6172200"/>
            <a:ext cx="533400" cy="4572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Curriculum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 smtClean="0"/>
              <a:t>Specifies what is to be taught for each subject in the curriculum.</a:t>
            </a:r>
          </a:p>
          <a:p>
            <a:r>
              <a:rPr lang="en-US" dirty="0" smtClean="0"/>
              <a:t>Includes	</a:t>
            </a:r>
          </a:p>
          <a:p>
            <a:pPr lvl="2"/>
            <a:r>
              <a:rPr lang="en-US" sz="2800" dirty="0" smtClean="0"/>
              <a:t>Big Ideas</a:t>
            </a:r>
          </a:p>
          <a:p>
            <a:pPr lvl="2"/>
            <a:r>
              <a:rPr lang="en-US" sz="2800" dirty="0" smtClean="0"/>
              <a:t>Concepts</a:t>
            </a:r>
          </a:p>
          <a:p>
            <a:pPr lvl="2"/>
            <a:r>
              <a:rPr lang="en-US" sz="2800" dirty="0" smtClean="0"/>
              <a:t>Competencies</a:t>
            </a:r>
          </a:p>
          <a:p>
            <a:pPr lvl="2"/>
            <a:r>
              <a:rPr lang="en-US" sz="2800" dirty="0" smtClean="0"/>
              <a:t>Essential Questions</a:t>
            </a:r>
          </a:p>
          <a:p>
            <a:pPr lvl="2"/>
            <a:r>
              <a:rPr lang="en-US" sz="2800" dirty="0" smtClean="0"/>
              <a:t>Vocabulary</a:t>
            </a:r>
          </a:p>
          <a:p>
            <a:pPr lvl="2"/>
            <a:r>
              <a:rPr lang="en-US" sz="2800" dirty="0" smtClean="0"/>
              <a:t>Exemplars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943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Aligned to Standards &amp; Assessment Anchors/Eligible Content</a:t>
            </a:r>
            <a:endParaRPr lang="en-US" sz="2800" dirty="0"/>
          </a:p>
        </p:txBody>
      </p:sp>
      <p:sp>
        <p:nvSpPr>
          <p:cNvPr id="5" name="Explosion 1 4">
            <a:hlinkClick r:id="rId2" action="ppaction://hlinksldjump"/>
          </p:cNvPr>
          <p:cNvSpPr/>
          <p:nvPr/>
        </p:nvSpPr>
        <p:spPr>
          <a:xfrm>
            <a:off x="1371600" y="2819400"/>
            <a:ext cx="304800" cy="304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1 5">
            <a:hlinkClick r:id="rId3" action="ppaction://hlinksldjump"/>
          </p:cNvPr>
          <p:cNvSpPr/>
          <p:nvPr/>
        </p:nvSpPr>
        <p:spPr>
          <a:xfrm>
            <a:off x="1371600" y="3352800"/>
            <a:ext cx="304800" cy="304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1 6">
            <a:hlinkClick r:id="rId4" action="ppaction://hlinksldjump"/>
          </p:cNvPr>
          <p:cNvSpPr/>
          <p:nvPr/>
        </p:nvSpPr>
        <p:spPr>
          <a:xfrm>
            <a:off x="1371600" y="3810000"/>
            <a:ext cx="304800" cy="304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 1 7">
            <a:hlinkClick r:id="rId5" action="ppaction://hlinksldjump"/>
          </p:cNvPr>
          <p:cNvSpPr/>
          <p:nvPr/>
        </p:nvSpPr>
        <p:spPr>
          <a:xfrm>
            <a:off x="1371600" y="4343400"/>
            <a:ext cx="304800" cy="304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1 8">
            <a:hlinkClick r:id="rId6" action="ppaction://hlinksldjump"/>
          </p:cNvPr>
          <p:cNvSpPr/>
          <p:nvPr/>
        </p:nvSpPr>
        <p:spPr>
          <a:xfrm>
            <a:off x="1371600" y="4876800"/>
            <a:ext cx="304800" cy="304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 1 9">
            <a:hlinkClick r:id="rId7" action="ppaction://hlinksldjump"/>
          </p:cNvPr>
          <p:cNvSpPr/>
          <p:nvPr/>
        </p:nvSpPr>
        <p:spPr>
          <a:xfrm>
            <a:off x="1371600" y="5334000"/>
            <a:ext cx="304800" cy="304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90600"/>
          </a:xfrm>
        </p:spPr>
        <p:txBody>
          <a:bodyPr/>
          <a:lstStyle/>
          <a:p>
            <a:r>
              <a:rPr lang="en-US" dirty="0" smtClean="0"/>
              <a:t>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r>
              <a:rPr lang="en-US" dirty="0" smtClean="0"/>
              <a:t>Describe the concepts that transcend grade levels.</a:t>
            </a:r>
          </a:p>
          <a:p>
            <a:r>
              <a:rPr lang="en-US" dirty="0" smtClean="0"/>
              <a:t>Essential to provide focus on content for students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5791200"/>
            <a:ext cx="533400" cy="5334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ni_thinkingca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4419600"/>
            <a:ext cx="1270000" cy="186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2362200"/>
          </a:xfrm>
        </p:spPr>
        <p:txBody>
          <a:bodyPr/>
          <a:lstStyle/>
          <a:p>
            <a:r>
              <a:rPr lang="en-US" dirty="0" smtClean="0"/>
              <a:t>What students should know as a result of the instruction</a:t>
            </a:r>
          </a:p>
          <a:p>
            <a:r>
              <a:rPr lang="en-US" dirty="0" smtClean="0"/>
              <a:t>Specific to grade level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5791200"/>
            <a:ext cx="533400" cy="5334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oy_rea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572000"/>
            <a:ext cx="2755900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dirty="0" smtClean="0"/>
              <a:t>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696200" cy="1600200"/>
          </a:xfrm>
        </p:spPr>
        <p:txBody>
          <a:bodyPr/>
          <a:lstStyle/>
          <a:p>
            <a:r>
              <a:rPr lang="en-US" dirty="0" smtClean="0"/>
              <a:t>What students should be able to do as a result of instruction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5791200"/>
            <a:ext cx="533400" cy="5334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boy_with_pap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3505200"/>
            <a:ext cx="1574800" cy="279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3657600"/>
          </a:xfrm>
        </p:spPr>
        <p:txBody>
          <a:bodyPr/>
          <a:lstStyle/>
          <a:p>
            <a:r>
              <a:rPr lang="en-US" dirty="0" smtClean="0"/>
              <a:t>Questions are connected to the SAS framework</a:t>
            </a:r>
          </a:p>
          <a:p>
            <a:r>
              <a:rPr lang="en-US" dirty="0" smtClean="0"/>
              <a:t>Specific to the Big Idea</a:t>
            </a:r>
          </a:p>
          <a:p>
            <a:r>
              <a:rPr lang="en-US" dirty="0" smtClean="0"/>
              <a:t>Frame the student inquiry</a:t>
            </a:r>
          </a:p>
          <a:p>
            <a:r>
              <a:rPr lang="en-US" dirty="0" smtClean="0"/>
              <a:t>Promote critical thinking</a:t>
            </a:r>
          </a:p>
          <a:p>
            <a:r>
              <a:rPr lang="en-US" dirty="0" smtClean="0"/>
              <a:t>Assist in learning transfer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8229600" y="5791200"/>
            <a:ext cx="533400" cy="5334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Office Theme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Office Them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pitchFamily="33" charset="0"/>
            <a:ea typeface="ＭＳ Ｐゴシック" pitchFamily="3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pitchFamily="33" charset="0"/>
            <a:ea typeface="ＭＳ Ｐゴシック" pitchFamily="33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Crayons.pot</Template>
  <TotalTime>239</TotalTime>
  <Words>365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Crayons</vt:lpstr>
      <vt:lpstr>Standards Aligned System</vt:lpstr>
      <vt:lpstr>What is SAS?</vt:lpstr>
      <vt:lpstr>Clear Standards</vt:lpstr>
      <vt:lpstr>Fair Assessments </vt:lpstr>
      <vt:lpstr>Curriculum Framework</vt:lpstr>
      <vt:lpstr>Big Ideas</vt:lpstr>
      <vt:lpstr>Concepts</vt:lpstr>
      <vt:lpstr>Competencies</vt:lpstr>
      <vt:lpstr>Essential Questions</vt:lpstr>
      <vt:lpstr>Vocabulary</vt:lpstr>
      <vt:lpstr>Exemplars</vt:lpstr>
      <vt:lpstr>Instruction</vt:lpstr>
      <vt:lpstr>Materials &amp; Resources</vt:lpstr>
      <vt:lpstr>Interventions</vt:lpstr>
      <vt:lpstr>Now, You Go and Explore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Standards Aligned System</dc:title>
  <dc:creator>rparmigiani</dc:creator>
  <cp:lastModifiedBy>rparmigiani</cp:lastModifiedBy>
  <cp:revision>26</cp:revision>
  <dcterms:created xsi:type="dcterms:W3CDTF">2010-09-15T02:22:10Z</dcterms:created>
  <dcterms:modified xsi:type="dcterms:W3CDTF">2011-09-20T12:40:29Z</dcterms:modified>
</cp:coreProperties>
</file>